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7" r:id="rId22"/>
    <p:sldId id="278" r:id="rId23"/>
    <p:sldId id="279" r:id="rId24"/>
    <p:sldId id="280" r:id="rId25"/>
    <p:sldId id="288" r:id="rId26"/>
    <p:sldId id="281" r:id="rId27"/>
    <p:sldId id="282" r:id="rId28"/>
    <p:sldId id="283" r:id="rId29"/>
    <p:sldId id="287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9BCFFC-8D0A-42B6-BE5D-92EF04C9F99E}">
          <p14:sldIdLst>
            <p14:sldId id="273"/>
            <p14:sldId id="256"/>
            <p14:sldId id="257"/>
            <p14:sldId id="258"/>
            <p14:sldId id="261"/>
            <p14:sldId id="259"/>
            <p14:sldId id="260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4"/>
            <p14:sldId id="276"/>
            <p14:sldId id="277"/>
            <p14:sldId id="278"/>
            <p14:sldId id="279"/>
            <p14:sldId id="280"/>
            <p14:sldId id="288"/>
            <p14:sldId id="281"/>
            <p14:sldId id="282"/>
            <p14:sldId id="283"/>
            <p14:sldId id="287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73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6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16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74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83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87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69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11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66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70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569C-AD16-4C31-BA37-BE41DCDD70A0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631DF-3D73-4A3E-91D1-CC6C49D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When </a:t>
            </a:r>
            <a:r>
              <a:rPr lang="en-US" sz="2800" dirty="0"/>
              <a:t>images are captured in an outdoor environment, they may suffer from low contrast, poor visibility, dark, and inconsistent colors due to the presence of haze or </a:t>
            </a:r>
            <a:r>
              <a:rPr lang="en-US" sz="2800" dirty="0" smtClean="0"/>
              <a:t>fog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Haze removal from such images is an important requirement for computational photography as well as several computer vision </a:t>
            </a:r>
            <a:r>
              <a:rPr lang="en-US" sz="2800" dirty="0" smtClean="0"/>
              <a:t>tasks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In this presentation, I am presenting you a method to enhance and </a:t>
            </a:r>
            <a:r>
              <a:rPr lang="en-IN" sz="2800" dirty="0" err="1" smtClean="0"/>
              <a:t>dehaze</a:t>
            </a:r>
            <a:r>
              <a:rPr lang="en-IN" sz="2800" dirty="0" smtClean="0"/>
              <a:t>  an RGB image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The proposed method is based on some standard algorithms which are presented in the following slides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040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Median Filter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Place a cross-window over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Pick up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Order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Take the middle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Place a X-window over element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Pick up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Order elements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Take the middle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Pick up result in point 4, 8 and element itself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Order elements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Take the middle element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55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Median </a:t>
            </a:r>
            <a:r>
              <a:rPr lang="en-IN" dirty="0"/>
              <a:t>F</a:t>
            </a:r>
            <a:r>
              <a:rPr lang="en-IN" dirty="0" smtClean="0"/>
              <a:t>ilter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67584"/>
            <a:ext cx="6048672" cy="4285752"/>
          </a:xfrm>
        </p:spPr>
      </p:pic>
    </p:spTree>
    <p:extLst>
      <p:ext uri="{BB962C8B-B14F-4D97-AF65-F5344CB8AC3E}">
        <p14:creationId xmlns:p14="http://schemas.microsoft.com/office/powerpoint/2010/main" val="10059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Median Filter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The algorithm mentioned in previous slide would fail at edge, therefore we need to make some arrangements before applying HMF.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We add lines at the top and at the bottom of the image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We add columns to the left and to the right of it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1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Median Filter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6984775" cy="4176464"/>
          </a:xfrm>
        </p:spPr>
      </p:pic>
    </p:spTree>
    <p:extLst>
      <p:ext uri="{BB962C8B-B14F-4D97-AF65-F5344CB8AC3E}">
        <p14:creationId xmlns:p14="http://schemas.microsoft.com/office/powerpoint/2010/main" val="37645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Blending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Take an image P</a:t>
            </a:r>
            <a:r>
              <a:rPr lang="en-IN" sz="1600" dirty="0" smtClean="0"/>
              <a:t>1 </a:t>
            </a:r>
            <a:r>
              <a:rPr lang="en-IN" sz="3600" dirty="0" smtClean="0"/>
              <a:t>. Let P</a:t>
            </a:r>
            <a:r>
              <a:rPr lang="en-IN" sz="1600" dirty="0" smtClean="0"/>
              <a:t>1</a:t>
            </a:r>
            <a:r>
              <a:rPr lang="en-IN" sz="3600" dirty="0" smtClean="0"/>
              <a:t>(i , j) denote pixel value at (i , j).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Take an image P</a:t>
            </a:r>
            <a:r>
              <a:rPr lang="en-IN" sz="1400" dirty="0"/>
              <a:t>2</a:t>
            </a:r>
            <a:r>
              <a:rPr lang="en-IN" sz="1400" dirty="0" smtClean="0"/>
              <a:t> </a:t>
            </a:r>
            <a:r>
              <a:rPr lang="en-IN" dirty="0" smtClean="0"/>
              <a:t>. Let P</a:t>
            </a:r>
            <a:r>
              <a:rPr lang="en-IN" sz="1400" dirty="0" smtClean="0"/>
              <a:t>2</a:t>
            </a:r>
            <a:r>
              <a:rPr lang="en-IN" dirty="0" smtClean="0"/>
              <a:t>(i , j) denote pixel value at (i , j).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Q(i , j) = X*P</a:t>
            </a:r>
            <a:r>
              <a:rPr lang="en-IN" sz="1400" dirty="0" smtClean="0"/>
              <a:t>1</a:t>
            </a:r>
            <a:r>
              <a:rPr lang="en-IN" dirty="0" smtClean="0"/>
              <a:t>(i , j) + (1-X)*P</a:t>
            </a:r>
            <a:r>
              <a:rPr lang="en-IN" sz="1400" dirty="0" smtClean="0"/>
              <a:t>2</a:t>
            </a:r>
            <a:r>
              <a:rPr lang="en-IN" dirty="0" smtClean="0"/>
              <a:t>(i , j) </a:t>
            </a:r>
          </a:p>
          <a:p>
            <a:pPr marL="0" indent="0">
              <a:buNone/>
            </a:pPr>
            <a:r>
              <a:rPr lang="en-IN" dirty="0" smtClean="0"/>
              <a:t>Here X is blending ration which determines the influence of each image in the output and </a:t>
            </a:r>
            <a:r>
              <a:rPr lang="en-IN" dirty="0" smtClean="0"/>
              <a:t>Q(i , j) </a:t>
            </a:r>
          </a:p>
          <a:p>
            <a:pPr marL="0" indent="0">
              <a:buNone/>
            </a:pPr>
            <a:r>
              <a:rPr lang="en-IN" dirty="0" smtClean="0"/>
              <a:t>is the resulting image pixel at (i , j).</a:t>
            </a:r>
          </a:p>
          <a:p>
            <a:pPr>
              <a:buFont typeface="Wingdings" pitchFamily="2" charset="2"/>
              <a:buChar char="Ø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5877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Transmission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52565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We start from a basic equation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</a:p>
          <a:p>
            <a:pPr marL="0" indent="0">
              <a:buNone/>
            </a:pPr>
            <a:r>
              <a:rPr lang="en-IN" dirty="0" smtClean="0"/>
              <a:t>  </a:t>
            </a:r>
            <a:r>
              <a:rPr lang="en-IN" sz="2400" dirty="0" smtClean="0"/>
              <a:t>&amp;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Here A is atmospheric light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88840"/>
            <a:ext cx="4752528" cy="72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06" y="2790133"/>
            <a:ext cx="4248472" cy="648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74" y="2968910"/>
            <a:ext cx="1051651" cy="290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06" y="3645024"/>
            <a:ext cx="3675040" cy="705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06" y="4350131"/>
            <a:ext cx="2831710" cy="807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06" y="5301208"/>
            <a:ext cx="278154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Depth Estimation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 smtClean="0"/>
              <a:t>Presence of Haze is a fundamental cue for human to perceive depth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We must not remove haze completely otherwise image might look unnatural</a:t>
            </a:r>
            <a:r>
              <a:rPr lang="en-IN" sz="2400" dirty="0"/>
              <a:t> </a:t>
            </a:r>
            <a:r>
              <a:rPr lang="en-IN" sz="2400" dirty="0" smtClean="0"/>
              <a:t>and feeling of depth may be lost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That’s why we define transmission differently for practical purposes 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    value of w is application based, here w=0.95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With the help of above expression, we try to plot transmission map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01008"/>
            <a:ext cx="3347339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dirty="0" smtClean="0"/>
              <a:t>Radiance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 smtClean="0"/>
              <a:t>With the help of given equation and transmission map, we can find the radiance 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	I(x) = J(x) t(x) + A (1 - t(x) )</a:t>
            </a:r>
          </a:p>
          <a:p>
            <a:pPr marL="0" indent="0">
              <a:buNone/>
            </a:pPr>
            <a:r>
              <a:rPr lang="en-IN" sz="2800" dirty="0" smtClean="0"/>
              <a:t>    Here J(x) is the radiance 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J(x) t(x) can be very close to 0, when t(x) is close to 0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We restrict the transmission t(x) to a lower bound t</a:t>
            </a:r>
            <a:r>
              <a:rPr lang="en-IN" sz="1600" dirty="0" smtClean="0"/>
              <a:t>0, </a:t>
            </a:r>
            <a:r>
              <a:rPr lang="en-IN" sz="2800" dirty="0" smtClean="0"/>
              <a:t>this will ensure a small amount of haze is preserved for naturalness of image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Final J(x) is recovered by:</a:t>
            </a:r>
          </a:p>
          <a:p>
            <a:pPr mar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	</a:t>
            </a:r>
            <a:r>
              <a:rPr lang="en-IN" sz="2800" dirty="0" smtClean="0"/>
              <a:t> t</a:t>
            </a:r>
            <a:r>
              <a:rPr lang="en-IN" sz="1600" dirty="0" smtClean="0"/>
              <a:t>0 </a:t>
            </a:r>
            <a:r>
              <a:rPr lang="en-IN" sz="2800" dirty="0" smtClean="0"/>
              <a:t>is typically 0.1</a:t>
            </a:r>
            <a:endParaRPr lang="en-IN" sz="2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975388"/>
            <a:ext cx="276877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IN" dirty="0" smtClean="0"/>
              <a:t>Atmospheric Light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We first pick the top 0.1% </a:t>
            </a:r>
            <a:r>
              <a:rPr lang="en-US" dirty="0" smtClean="0"/>
              <a:t>brightest </a:t>
            </a:r>
            <a:r>
              <a:rPr lang="en-IN" dirty="0" smtClean="0"/>
              <a:t>pixels </a:t>
            </a:r>
            <a:r>
              <a:rPr lang="en-IN" dirty="0"/>
              <a:t>in the dark </a:t>
            </a:r>
            <a:r>
              <a:rPr lang="en-IN" dirty="0" smtClean="0"/>
              <a:t>channel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These pixels are most opaque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Among </a:t>
            </a:r>
            <a:r>
              <a:rPr lang="en-US" dirty="0" smtClean="0"/>
              <a:t>these </a:t>
            </a:r>
            <a:r>
              <a:rPr lang="en-US" dirty="0"/>
              <a:t>pixels, the pixels with highest intensity in the </a:t>
            </a:r>
            <a:r>
              <a:rPr lang="en-US" dirty="0" smtClean="0"/>
              <a:t>input image </a:t>
            </a:r>
            <a:r>
              <a:rPr lang="en-US" b="1" dirty="0"/>
              <a:t>I </a:t>
            </a:r>
            <a:r>
              <a:rPr lang="en-US" dirty="0"/>
              <a:t>is selected as the atmospheric </a:t>
            </a:r>
            <a:r>
              <a:rPr lang="en-US" dirty="0" smtClean="0"/>
              <a:t>light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T</a:t>
            </a:r>
            <a:r>
              <a:rPr lang="en-IN" dirty="0" smtClean="0"/>
              <a:t>hese pixels </a:t>
            </a:r>
            <a:r>
              <a:rPr lang="en-US" dirty="0" smtClean="0"/>
              <a:t>may </a:t>
            </a:r>
            <a:r>
              <a:rPr lang="en-US" dirty="0"/>
              <a:t>not be brightest in the whole image.</a:t>
            </a:r>
          </a:p>
        </p:txBody>
      </p:sp>
    </p:spTree>
    <p:extLst>
      <p:ext uri="{BB962C8B-B14F-4D97-AF65-F5344CB8AC3E}">
        <p14:creationId xmlns:p14="http://schemas.microsoft.com/office/powerpoint/2010/main" val="37196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dirty="0" smtClean="0"/>
              <a:t>Walking through the flow chart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574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 smtClean="0"/>
              <a:t>Take an hazy input image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Convert The RGB hazy image into grey scale image 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Apply Accelerated local </a:t>
            </a:r>
            <a:r>
              <a:rPr lang="en-IN" sz="2400" dirty="0" err="1" smtClean="0"/>
              <a:t>laplacian</a:t>
            </a:r>
            <a:r>
              <a:rPr lang="en-IN" sz="2400" dirty="0"/>
              <a:t> </a:t>
            </a:r>
            <a:r>
              <a:rPr lang="en-IN" sz="2400" dirty="0" smtClean="0"/>
              <a:t>filter to the grey scale image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Separately apply Hybrid Median Filter to the hazy input image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Now blend together the outputs from the 2 filters using fore mentioned blending algorithm.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Get the transmission map of the blending output, it will give an approximate estimation of the depth of the image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Use the transmission map to get Radiance of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0270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Chart          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96752"/>
            <a:ext cx="7430144" cy="4815844"/>
          </a:xfrm>
        </p:spPr>
      </p:pic>
    </p:spTree>
    <p:extLst>
      <p:ext uri="{BB962C8B-B14F-4D97-AF65-F5344CB8AC3E}">
        <p14:creationId xmlns:p14="http://schemas.microsoft.com/office/powerpoint/2010/main" val="18872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56270"/>
              </p:ext>
            </p:extLst>
          </p:nvPr>
        </p:nvGraphicFramePr>
        <p:xfrm>
          <a:off x="683568" y="1772816"/>
          <a:ext cx="8064896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56"/>
                <a:gridCol w="539120"/>
                <a:gridCol w="504056"/>
                <a:gridCol w="576064"/>
                <a:gridCol w="648072"/>
                <a:gridCol w="576064"/>
                <a:gridCol w="648072"/>
                <a:gridCol w="648072"/>
                <a:gridCol w="576064"/>
                <a:gridCol w="504056"/>
                <a:gridCol w="504056"/>
                <a:gridCol w="702078"/>
                <a:gridCol w="594066"/>
              </a:tblGrid>
              <a:tr h="502651">
                <a:tc rowSpan="3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</a:t>
                      </a:r>
                      <a:r>
                        <a:rPr lang="en-IN" baseline="0" dirty="0" smtClean="0"/>
                        <a:t> = 0.7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</a:t>
                      </a:r>
                      <a:r>
                        <a:rPr lang="en-IN" baseline="0" dirty="0" smtClean="0"/>
                        <a:t> = </a:t>
                      </a:r>
                      <a:r>
                        <a:rPr lang="en-IN" baseline="0" dirty="0" smtClean="0"/>
                        <a:t>0.6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</a:t>
                      </a:r>
                      <a:r>
                        <a:rPr lang="en-IN" baseline="0" dirty="0" smtClean="0"/>
                        <a:t> = 0.5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436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DE</a:t>
                      </a:r>
                      <a:r>
                        <a:rPr lang="en-IN" sz="1100" baseline="0" dirty="0" smtClean="0"/>
                        <a:t> </a:t>
                      </a:r>
                      <a:r>
                        <a:rPr lang="en-IN" sz="1100" dirty="0" smtClean="0"/>
                        <a:t>haze</a:t>
                      </a:r>
                      <a:r>
                        <a:rPr lang="en-IN" sz="1100" baseline="0" dirty="0" smtClean="0"/>
                        <a:t>-</a:t>
                      </a:r>
                      <a:r>
                        <a:rPr lang="en-IN" sz="1100" dirty="0" smtClean="0"/>
                        <a:t>net 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Proposed Method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DE haze</a:t>
                      </a:r>
                      <a:r>
                        <a:rPr lang="en-IN" sz="1100" baseline="0" dirty="0" smtClean="0"/>
                        <a:t>-</a:t>
                      </a:r>
                      <a:r>
                        <a:rPr lang="en-IN" sz="1100" dirty="0" smtClean="0"/>
                        <a:t>net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Proposed</a:t>
                      </a:r>
                      <a:r>
                        <a:rPr lang="en-IN" sz="1100" baseline="0" dirty="0" smtClean="0"/>
                        <a:t> Method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DE haze-net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Proposed Method</a:t>
                      </a:r>
                      <a:endParaRPr lang="en-I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436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PSNR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SSIM</a:t>
                      </a:r>
                      <a:endParaRPr lang="en-IN" sz="1100" dirty="0"/>
                    </a:p>
                  </a:txBody>
                  <a:tcPr/>
                </a:tc>
              </a:tr>
              <a:tr h="39825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ALOE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27.02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0.976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22.05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29.97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0.97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27.31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0.97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26.32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0.959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23.651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0.952</a:t>
                      </a:r>
                      <a:endParaRPr lang="en-IN" sz="1100" dirty="0"/>
                    </a:p>
                  </a:txBody>
                  <a:tcPr/>
                </a:tc>
              </a:tr>
              <a:tr h="39825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BOOKS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27.48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0.969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19.78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0.948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25.11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0.97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22.38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 smtClean="0"/>
                        <a:t>21.11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0.952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20.70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0.928</a:t>
                      </a:r>
                      <a:endParaRPr lang="en-IN" sz="1100" dirty="0"/>
                    </a:p>
                  </a:txBody>
                  <a:tcPr/>
                </a:tc>
              </a:tr>
              <a:tr h="39825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CONES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25.18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0.986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21.94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20.53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25.04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16.94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0.93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20.14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0.92</a:t>
                      </a:r>
                      <a:endParaRPr lang="en-IN" sz="1100" dirty="0"/>
                    </a:p>
                  </a:txBody>
                  <a:tcPr/>
                </a:tc>
              </a:tr>
              <a:tr h="39825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DRUMSTICKS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26.43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0.939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24.39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0.934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21.97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0.92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19.36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0.885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17.64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0.86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14.88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0.806</a:t>
                      </a:r>
                      <a:endParaRPr lang="en-IN" sz="1100" dirty="0"/>
                    </a:p>
                  </a:txBody>
                  <a:tcPr/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TEDDY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27.31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0.961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20.46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0.944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22.89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21.84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0.935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18.94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0.90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18.43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0.895</a:t>
                      </a:r>
                      <a:endParaRPr lang="en-IN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8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Aloe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00808"/>
            <a:ext cx="4032448" cy="3888432"/>
          </a:xfrm>
        </p:spPr>
      </p:pic>
    </p:spTree>
    <p:extLst>
      <p:ext uri="{BB962C8B-B14F-4D97-AF65-F5344CB8AC3E}">
        <p14:creationId xmlns:p14="http://schemas.microsoft.com/office/powerpoint/2010/main" val="110373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Aloe (t = 0.7)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" y="2740819"/>
            <a:ext cx="3253740" cy="28194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42" y="2740819"/>
            <a:ext cx="3253740" cy="2819400"/>
          </a:xfrm>
        </p:spPr>
      </p:pic>
    </p:spTree>
    <p:extLst>
      <p:ext uri="{BB962C8B-B14F-4D97-AF65-F5344CB8AC3E}">
        <p14:creationId xmlns:p14="http://schemas.microsoft.com/office/powerpoint/2010/main" val="86148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Aloe (t = 0.6)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42" y="2740819"/>
            <a:ext cx="3253740" cy="28194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" y="2740819"/>
            <a:ext cx="3253740" cy="2819400"/>
          </a:xfrm>
        </p:spPr>
      </p:pic>
    </p:spTree>
    <p:extLst>
      <p:ext uri="{BB962C8B-B14F-4D97-AF65-F5344CB8AC3E}">
        <p14:creationId xmlns:p14="http://schemas.microsoft.com/office/powerpoint/2010/main" val="19114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Aloe (t = 0.5)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" y="2740819"/>
            <a:ext cx="3253740" cy="28194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42" y="2740819"/>
            <a:ext cx="3253740" cy="2819400"/>
          </a:xfrm>
        </p:spPr>
      </p:pic>
    </p:spTree>
    <p:extLst>
      <p:ext uri="{BB962C8B-B14F-4D97-AF65-F5344CB8AC3E}">
        <p14:creationId xmlns:p14="http://schemas.microsoft.com/office/powerpoint/2010/main" val="5295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Books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916832"/>
            <a:ext cx="4284310" cy="3463326"/>
          </a:xfrm>
        </p:spPr>
      </p:pic>
    </p:spTree>
    <p:extLst>
      <p:ext uri="{BB962C8B-B14F-4D97-AF65-F5344CB8AC3E}">
        <p14:creationId xmlns:p14="http://schemas.microsoft.com/office/powerpoint/2010/main" val="33064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Books (t = 0.7)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4" y="2740819"/>
            <a:ext cx="3528060" cy="28194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82" y="2740819"/>
            <a:ext cx="3528060" cy="2819400"/>
          </a:xfrm>
        </p:spPr>
      </p:pic>
    </p:spTree>
    <p:extLst>
      <p:ext uri="{BB962C8B-B14F-4D97-AF65-F5344CB8AC3E}">
        <p14:creationId xmlns:p14="http://schemas.microsoft.com/office/powerpoint/2010/main" val="103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IN" dirty="0" smtClean="0"/>
              <a:t>Books (t = 0.6)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4" y="2740819"/>
            <a:ext cx="3528060" cy="28194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80928"/>
            <a:ext cx="3528060" cy="2819400"/>
          </a:xfrm>
        </p:spPr>
      </p:pic>
    </p:spTree>
    <p:extLst>
      <p:ext uri="{BB962C8B-B14F-4D97-AF65-F5344CB8AC3E}">
        <p14:creationId xmlns:p14="http://schemas.microsoft.com/office/powerpoint/2010/main" val="20152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Books (t = 0.5)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4" y="2740819"/>
            <a:ext cx="3528060" cy="28194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82" y="2769840"/>
            <a:ext cx="3528060" cy="2819400"/>
          </a:xfrm>
        </p:spPr>
      </p:pic>
    </p:spTree>
    <p:extLst>
      <p:ext uri="{BB962C8B-B14F-4D97-AF65-F5344CB8AC3E}">
        <p14:creationId xmlns:p14="http://schemas.microsoft.com/office/powerpoint/2010/main" val="25129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Cones</a:t>
            </a: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56792"/>
            <a:ext cx="4680520" cy="3888432"/>
          </a:xfrm>
        </p:spPr>
      </p:pic>
    </p:spTree>
    <p:extLst>
      <p:ext uri="{BB962C8B-B14F-4D97-AF65-F5344CB8AC3E}">
        <p14:creationId xmlns:p14="http://schemas.microsoft.com/office/powerpoint/2010/main" val="1185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</p:spPr>
        <p:txBody>
          <a:bodyPr>
            <a:noAutofit/>
          </a:bodyPr>
          <a:lstStyle/>
          <a:p>
            <a:r>
              <a:rPr lang="en-IN" dirty="0" smtClean="0"/>
              <a:t>GRAY SCALE IMAGE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3600" dirty="0" smtClean="0"/>
              <a:t>RGB scale image  		  Grey Scale Image</a:t>
            </a:r>
          </a:p>
          <a:p>
            <a:pPr marL="0" indent="0">
              <a:buNone/>
            </a:pPr>
            <a:endParaRPr lang="en-IN" sz="3600" dirty="0" smtClean="0"/>
          </a:p>
          <a:p>
            <a:pPr>
              <a:buFont typeface="Wingdings" pitchFamily="2" charset="2"/>
              <a:buChar char="Ø"/>
            </a:pPr>
            <a:r>
              <a:rPr lang="en-IN" sz="3600" dirty="0" smtClean="0"/>
              <a:t>2 ways two convert RGB image into Grey Scale Image</a:t>
            </a:r>
          </a:p>
          <a:p>
            <a:pPr lvl="1">
              <a:buFont typeface="Courier New" pitchFamily="49" charset="0"/>
              <a:buChar char="o"/>
            </a:pPr>
            <a:r>
              <a:rPr lang="en-IN" dirty="0" smtClean="0"/>
              <a:t>Average Method</a:t>
            </a:r>
          </a:p>
          <a:p>
            <a:pPr lvl="1">
              <a:buFont typeface="Courier New" pitchFamily="49" charset="0"/>
              <a:buChar char="o"/>
            </a:pPr>
            <a:r>
              <a:rPr lang="en-IN" dirty="0" smtClean="0"/>
              <a:t>Weighted Method</a:t>
            </a:r>
          </a:p>
          <a:p>
            <a:pPr marL="0" indent="0">
              <a:buNone/>
            </a:pPr>
            <a:endParaRPr lang="en-IN" sz="3600" dirty="0" smtClean="0"/>
          </a:p>
          <a:p>
            <a:pPr>
              <a:buFont typeface="Wingdings" pitchFamily="2" charset="2"/>
              <a:buChar char="Ø"/>
            </a:pPr>
            <a:endParaRPr lang="en-IN" sz="3600" dirty="0" smtClean="0"/>
          </a:p>
          <a:p>
            <a:pPr>
              <a:buFont typeface="Wingdings" pitchFamily="2" charset="2"/>
              <a:buChar char="Ø"/>
            </a:pPr>
            <a:endParaRPr lang="en-IN" sz="3600" dirty="0" smtClean="0"/>
          </a:p>
          <a:p>
            <a:pPr marL="0" indent="0">
              <a:buNone/>
            </a:pPr>
            <a:endParaRPr lang="en-IN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39952" y="198884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Cones (t = 0.7)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4" y="2721769"/>
            <a:ext cx="3429000" cy="2857500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721769"/>
            <a:ext cx="3429000" cy="2857500"/>
          </a:xfrm>
        </p:spPr>
      </p:pic>
    </p:spTree>
    <p:extLst>
      <p:ext uri="{BB962C8B-B14F-4D97-AF65-F5344CB8AC3E}">
        <p14:creationId xmlns:p14="http://schemas.microsoft.com/office/powerpoint/2010/main" val="35564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Cones (t = 0.6)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4" y="2721769"/>
            <a:ext cx="3429000" cy="28575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721769"/>
            <a:ext cx="3429000" cy="2857500"/>
          </a:xfrm>
        </p:spPr>
      </p:pic>
    </p:spTree>
    <p:extLst>
      <p:ext uri="{BB962C8B-B14F-4D97-AF65-F5344CB8AC3E}">
        <p14:creationId xmlns:p14="http://schemas.microsoft.com/office/powerpoint/2010/main" val="37619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Cones (t = 0.5)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DE haze net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 smtClean="0"/>
              <a:t>Proposed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4" y="2721769"/>
            <a:ext cx="3429000" cy="28575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721769"/>
            <a:ext cx="3429000" cy="2857500"/>
          </a:xfrm>
        </p:spPr>
      </p:pic>
    </p:spTree>
    <p:extLst>
      <p:ext uri="{BB962C8B-B14F-4D97-AF65-F5344CB8AC3E}">
        <p14:creationId xmlns:p14="http://schemas.microsoft.com/office/powerpoint/2010/main" val="34484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Average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Take </a:t>
            </a:r>
            <a:r>
              <a:rPr lang="en-US" dirty="0"/>
              <a:t>the average of three </a:t>
            </a:r>
            <a:r>
              <a:rPr lang="en-US" dirty="0" smtClean="0"/>
              <a:t>colors</a:t>
            </a:r>
          </a:p>
          <a:p>
            <a:pPr>
              <a:buFont typeface="Wingdings" pitchFamily="2" charset="2"/>
              <a:buChar char="Ø"/>
            </a:pPr>
            <a:r>
              <a:rPr lang="pt-BR" dirty="0"/>
              <a:t>Grayscale = (R + G + B / 3</a:t>
            </a:r>
            <a:r>
              <a:rPr lang="pt-BR" dirty="0" smtClean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Problem</a:t>
            </a:r>
            <a:endParaRPr lang="en-IN" dirty="0" smtClean="0"/>
          </a:p>
          <a:p>
            <a:pPr lvl="1">
              <a:buFont typeface="Courier New" pitchFamily="49" charset="0"/>
              <a:buChar char="o"/>
            </a:pPr>
            <a:r>
              <a:rPr lang="pt-BR" dirty="0" smtClean="0"/>
              <a:t>While taking average we are considering that in an image, contribution of R G and B are equal, which is not the case most of the times. </a:t>
            </a:r>
          </a:p>
        </p:txBody>
      </p:sp>
    </p:spTree>
    <p:extLst>
      <p:ext uri="{BB962C8B-B14F-4D97-AF65-F5344CB8AC3E}">
        <p14:creationId xmlns:p14="http://schemas.microsoft.com/office/powerpoint/2010/main" val="33953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Average Method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3600" b="0" dirty="0" smtClean="0"/>
              <a:t>RGB Image </a:t>
            </a:r>
            <a:endParaRPr lang="en-IN" sz="3600" b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8" y="3049333"/>
            <a:ext cx="2895851" cy="2202371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IN" sz="3600" b="0" dirty="0" smtClean="0"/>
              <a:t>Grey Scale Image</a:t>
            </a:r>
            <a:endParaRPr lang="en-IN" sz="3600" b="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35" y="3068960"/>
            <a:ext cx="2933954" cy="2102727"/>
          </a:xfrm>
        </p:spPr>
      </p:pic>
    </p:spTree>
    <p:extLst>
      <p:ext uri="{BB962C8B-B14F-4D97-AF65-F5344CB8AC3E}">
        <p14:creationId xmlns:p14="http://schemas.microsoft.com/office/powerpoint/2010/main" val="32284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Weighted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Red </a:t>
            </a:r>
            <a:r>
              <a:rPr lang="en-US" dirty="0"/>
              <a:t>color has more wavelength of all the three </a:t>
            </a:r>
            <a:r>
              <a:rPr lang="en-US" dirty="0" smtClean="0"/>
              <a:t>colors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Green has least </a:t>
            </a:r>
            <a:r>
              <a:rPr lang="en-US" dirty="0"/>
              <a:t>wavelength </a:t>
            </a:r>
            <a:r>
              <a:rPr lang="en-US" dirty="0" smtClean="0"/>
              <a:t>among these three colors.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Green color is most soothing to the eyes too.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Contribution of green color ↑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Contribution of red color ↓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New grey image = ((0.3*R)+(0.59*G)+(0.11*B))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2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Weighted Method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Original Image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Grey Scale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2895851" cy="2202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2796557"/>
            <a:ext cx="2952328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Accelerated LLF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Input </a:t>
            </a:r>
            <a:r>
              <a:rPr lang="en-US" dirty="0"/>
              <a:t>image is processed by constructing the </a:t>
            </a:r>
            <a:r>
              <a:rPr lang="en-US" dirty="0" err="1"/>
              <a:t>Laplacian</a:t>
            </a:r>
            <a:r>
              <a:rPr lang="en-US" dirty="0"/>
              <a:t> pyramid {</a:t>
            </a:r>
            <a:r>
              <a:rPr lang="en-US" i="1" dirty="0"/>
              <a:t>L</a:t>
            </a:r>
            <a:r>
              <a:rPr lang="en-US" dirty="0"/>
              <a:t>[</a:t>
            </a:r>
            <a:r>
              <a:rPr lang="en-US" i="1" dirty="0"/>
              <a:t>I</a:t>
            </a:r>
            <a:r>
              <a:rPr lang="en-US" dirty="0"/>
              <a:t>']} of the </a:t>
            </a:r>
            <a:r>
              <a:rPr lang="en-US" dirty="0" smtClean="0"/>
              <a:t>output.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 </a:t>
            </a:r>
            <a:r>
              <a:rPr lang="en-US" dirty="0" smtClean="0"/>
              <a:t>Generate </a:t>
            </a:r>
            <a:r>
              <a:rPr lang="en-US" dirty="0"/>
              <a:t>an intermediate image </a:t>
            </a:r>
            <a:r>
              <a:rPr lang="en-US" dirty="0" smtClean="0"/>
              <a:t>ḹ</a:t>
            </a:r>
            <a:r>
              <a:rPr lang="en-US" dirty="0"/>
              <a:t> by applying a point-wise monotonic </a:t>
            </a:r>
            <a:r>
              <a:rPr lang="en-US" u="sng" dirty="0"/>
              <a:t>remapping function</a:t>
            </a:r>
            <a:r>
              <a:rPr lang="en-US" dirty="0"/>
              <a:t> </a:t>
            </a:r>
            <a:r>
              <a:rPr lang="en-US" i="1" dirty="0" err="1"/>
              <a:t>r</a:t>
            </a:r>
            <a:r>
              <a:rPr lang="en-US" i="1" baseline="-25000" dirty="0" err="1"/>
              <a:t>g</a:t>
            </a:r>
            <a:r>
              <a:rPr lang="en-US" baseline="-25000" dirty="0" err="1"/>
              <a:t>,σ</a:t>
            </a:r>
            <a:r>
              <a:rPr lang="en-US" dirty="0" smtClean="0"/>
              <a:t>(·) to the original full-resolution image.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Compute </a:t>
            </a:r>
            <a:r>
              <a:rPr lang="en-US" dirty="0"/>
              <a:t>the pyramid for the intermediate image {</a:t>
            </a:r>
            <a:r>
              <a:rPr lang="en-US" i="1" dirty="0" smtClean="0"/>
              <a:t>L</a:t>
            </a:r>
            <a:r>
              <a:rPr lang="en-US" dirty="0" smtClean="0"/>
              <a:t>[</a:t>
            </a:r>
            <a:r>
              <a:rPr lang="en-US" dirty="0" smtClean="0"/>
              <a:t>ḹ</a:t>
            </a:r>
            <a:r>
              <a:rPr lang="en-US" dirty="0" smtClean="0"/>
              <a:t>]} </a:t>
            </a:r>
            <a:r>
              <a:rPr lang="en-US" dirty="0"/>
              <a:t>and copy the corresponding coefficient to the output {</a:t>
            </a:r>
            <a:r>
              <a:rPr lang="en-US" i="1" dirty="0"/>
              <a:t>L</a:t>
            </a:r>
            <a:r>
              <a:rPr lang="en-US" dirty="0"/>
              <a:t>[</a:t>
            </a:r>
            <a:r>
              <a:rPr lang="en-US" i="1" dirty="0"/>
              <a:t>I</a:t>
            </a:r>
            <a:r>
              <a:rPr lang="en-US" dirty="0" smtClean="0"/>
              <a:t>']}.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 After all coefficients of the output pyramid have been computed, we collapse the output pyramid to get the final result.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5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Remapping function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Set </a:t>
            </a:r>
            <a:r>
              <a:rPr lang="el-GR" dirty="0" smtClean="0"/>
              <a:t>α</a:t>
            </a:r>
            <a:r>
              <a:rPr lang="en-IN" dirty="0" smtClean="0"/>
              <a:t> as threshold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 </a:t>
            </a:r>
            <a:r>
              <a:rPr lang="el-GR" dirty="0" smtClean="0"/>
              <a:t>α</a:t>
            </a:r>
            <a:r>
              <a:rPr lang="en-IN" dirty="0" smtClean="0"/>
              <a:t> is a variable of intensity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Variations less than </a:t>
            </a:r>
            <a:r>
              <a:rPr lang="nn-NO" i="1" dirty="0" smtClean="0"/>
              <a:t>σ</a:t>
            </a:r>
            <a:r>
              <a:rPr lang="en-IN" dirty="0" smtClean="0"/>
              <a:t> are considered as fine scale details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Variations more than </a:t>
            </a:r>
            <a:r>
              <a:rPr lang="nn-NO" i="1" dirty="0" smtClean="0"/>
              <a:t>σ</a:t>
            </a:r>
            <a:r>
              <a:rPr lang="en-IN" dirty="0" smtClean="0"/>
              <a:t> are considered as edges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If g represents the intensity at any location then </a:t>
            </a:r>
            <a:r>
              <a:rPr lang="nn-NO" i="1" dirty="0"/>
              <a:t>r</a:t>
            </a:r>
            <a:r>
              <a:rPr lang="nn-NO" dirty="0"/>
              <a:t>(</a:t>
            </a:r>
            <a:r>
              <a:rPr lang="nn-NO" i="1" dirty="0"/>
              <a:t>i</a:t>
            </a:r>
            <a:r>
              <a:rPr lang="nn-NO" dirty="0"/>
              <a:t>) = </a:t>
            </a:r>
            <a:r>
              <a:rPr lang="nn-NO" i="1" dirty="0"/>
              <a:t>r</a:t>
            </a:r>
            <a:r>
              <a:rPr lang="nn-NO" baseline="-25000" dirty="0"/>
              <a:t>d</a:t>
            </a:r>
            <a:r>
              <a:rPr lang="nn-NO" dirty="0"/>
              <a:t>(</a:t>
            </a:r>
            <a:r>
              <a:rPr lang="nn-NO" i="1" dirty="0"/>
              <a:t>i</a:t>
            </a:r>
            <a:r>
              <a:rPr lang="nn-NO" dirty="0"/>
              <a:t>) if |</a:t>
            </a:r>
            <a:r>
              <a:rPr lang="nn-NO" i="1" dirty="0"/>
              <a:t>i</a:t>
            </a:r>
            <a:r>
              <a:rPr lang="nn-NO" dirty="0"/>
              <a:t> – </a:t>
            </a:r>
            <a:r>
              <a:rPr lang="nn-NO" i="1" dirty="0"/>
              <a:t>g</a:t>
            </a:r>
            <a:r>
              <a:rPr lang="nn-NO" dirty="0"/>
              <a:t>| ≤ </a:t>
            </a:r>
            <a:r>
              <a:rPr lang="nn-NO" i="1" dirty="0"/>
              <a:t>σ</a:t>
            </a:r>
            <a:r>
              <a:rPr lang="nn-NO" dirty="0"/>
              <a:t> </a:t>
            </a:r>
            <a:r>
              <a:rPr lang="nn-NO" dirty="0" smtClean="0"/>
              <a:t> and </a:t>
            </a:r>
            <a:r>
              <a:rPr lang="en-IN" i="1" dirty="0"/>
              <a:t>r</a:t>
            </a:r>
            <a:r>
              <a:rPr lang="en-IN" dirty="0"/>
              <a:t>(</a:t>
            </a:r>
            <a:r>
              <a:rPr lang="en-IN" i="1" dirty="0"/>
              <a:t>i</a:t>
            </a:r>
            <a:r>
              <a:rPr lang="en-IN" dirty="0"/>
              <a:t>) = </a:t>
            </a:r>
            <a:r>
              <a:rPr lang="en-IN" i="1" dirty="0"/>
              <a:t>r</a:t>
            </a:r>
            <a:r>
              <a:rPr lang="en-IN" baseline="-25000" dirty="0"/>
              <a:t>e</a:t>
            </a:r>
            <a:r>
              <a:rPr lang="en-IN" dirty="0"/>
              <a:t>(</a:t>
            </a:r>
            <a:r>
              <a:rPr lang="en-IN" i="1" dirty="0"/>
              <a:t>i</a:t>
            </a:r>
            <a:r>
              <a:rPr lang="en-IN" dirty="0"/>
              <a:t>) </a:t>
            </a:r>
            <a:r>
              <a:rPr lang="en-IN" dirty="0" smtClean="0"/>
              <a:t>otherwise.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To avoid </a:t>
            </a:r>
            <a:r>
              <a:rPr lang="en-IN" dirty="0" err="1" smtClean="0"/>
              <a:t>discontinuties</a:t>
            </a:r>
            <a:r>
              <a:rPr lang="en-IN" dirty="0" smtClean="0"/>
              <a:t> </a:t>
            </a:r>
            <a:r>
              <a:rPr lang="en-IN" i="1" dirty="0" err="1"/>
              <a:t>r</a:t>
            </a:r>
            <a:r>
              <a:rPr lang="en-IN" baseline="-25000" dirty="0" err="1"/>
              <a:t>d</a:t>
            </a:r>
            <a:r>
              <a:rPr lang="en-IN" dirty="0"/>
              <a:t>(</a:t>
            </a:r>
            <a:r>
              <a:rPr lang="en-IN" i="1" dirty="0"/>
              <a:t>g</a:t>
            </a:r>
            <a:r>
              <a:rPr lang="en-IN" dirty="0"/>
              <a:t> ± </a:t>
            </a:r>
            <a:r>
              <a:rPr lang="el-GR" i="1" dirty="0"/>
              <a:t>σ</a:t>
            </a:r>
            <a:r>
              <a:rPr lang="el-GR" dirty="0"/>
              <a:t>) = </a:t>
            </a:r>
            <a:r>
              <a:rPr lang="en-IN" i="1" dirty="0"/>
              <a:t>r</a:t>
            </a:r>
            <a:r>
              <a:rPr lang="en-IN" baseline="-25000" dirty="0"/>
              <a:t>e</a:t>
            </a:r>
            <a:r>
              <a:rPr lang="en-IN" dirty="0"/>
              <a:t>(</a:t>
            </a:r>
            <a:r>
              <a:rPr lang="en-IN" i="1" dirty="0"/>
              <a:t>g</a:t>
            </a:r>
            <a:r>
              <a:rPr lang="en-IN" dirty="0"/>
              <a:t> ± </a:t>
            </a:r>
            <a:r>
              <a:rPr lang="el-GR" i="1" dirty="0"/>
              <a:t>σ</a:t>
            </a:r>
            <a:r>
              <a:rPr lang="el-GR" dirty="0" smtClean="0"/>
              <a:t>)</a:t>
            </a: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891</Words>
  <Application>Microsoft Office PowerPoint</Application>
  <PresentationFormat>On-screen Show (4:3)</PresentationFormat>
  <Paragraphs>227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Introduction</vt:lpstr>
      <vt:lpstr>Flow Chart           </vt:lpstr>
      <vt:lpstr>GRAY SCALE IMAGE</vt:lpstr>
      <vt:lpstr>Average Method</vt:lpstr>
      <vt:lpstr>Average Method</vt:lpstr>
      <vt:lpstr>Weighted Method</vt:lpstr>
      <vt:lpstr>Weighted Method</vt:lpstr>
      <vt:lpstr>Accelerated LLF</vt:lpstr>
      <vt:lpstr>Remapping function </vt:lpstr>
      <vt:lpstr>Hybrid Median Filter Algorithm</vt:lpstr>
      <vt:lpstr>Hybrid Median Filter</vt:lpstr>
      <vt:lpstr>Hybrid Median Filter Algorithm</vt:lpstr>
      <vt:lpstr>Hybrid Median Filter</vt:lpstr>
      <vt:lpstr>Blending</vt:lpstr>
      <vt:lpstr>Transmission</vt:lpstr>
      <vt:lpstr>Depth Estimation</vt:lpstr>
      <vt:lpstr>Radiance</vt:lpstr>
      <vt:lpstr>Atmospheric Light</vt:lpstr>
      <vt:lpstr>Walking through the flow chart</vt:lpstr>
      <vt:lpstr>RESULTS</vt:lpstr>
      <vt:lpstr>Aloe</vt:lpstr>
      <vt:lpstr>Aloe (t = 0.7)</vt:lpstr>
      <vt:lpstr>Aloe (t = 0.6)</vt:lpstr>
      <vt:lpstr>Aloe (t = 0.5)</vt:lpstr>
      <vt:lpstr>Books</vt:lpstr>
      <vt:lpstr>Books (t = 0.7)</vt:lpstr>
      <vt:lpstr>Books (t = 0.6)</vt:lpstr>
      <vt:lpstr>Books (t = 0.5)</vt:lpstr>
      <vt:lpstr>Cones</vt:lpstr>
      <vt:lpstr>Cones (t = 0.7)</vt:lpstr>
      <vt:lpstr>Cones (t = 0.6)</vt:lpstr>
      <vt:lpstr>Cones (t = 0.5)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Jarvis</dc:creator>
  <cp:lastModifiedBy>Jarvis</cp:lastModifiedBy>
  <cp:revision>37</cp:revision>
  <dcterms:created xsi:type="dcterms:W3CDTF">2019-04-12T14:46:12Z</dcterms:created>
  <dcterms:modified xsi:type="dcterms:W3CDTF">2019-04-13T13:21:09Z</dcterms:modified>
</cp:coreProperties>
</file>